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68" r:id="rId15"/>
    <p:sldId id="269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/>
    <p:restoredTop sz="90553"/>
  </p:normalViewPr>
  <p:slideViewPr>
    <p:cSldViewPr snapToGrid="0" snapToObjects="1">
      <p:cViewPr varScale="1">
        <p:scale>
          <a:sx n="101" d="100"/>
          <a:sy n="101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A063F-72A2-E947-97A4-D3EC1CDA7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0D8BCB9-1BE7-5446-B121-853933076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AA185B-7A36-8D49-9598-CAAB1C2ED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52BC03-1971-134E-B583-B41376CA2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BD2222-2C73-1E47-82C3-F0EC0FC3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34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71492-3ECC-2741-BBDD-CFCBB4A5C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7BA841-4871-264B-9298-F27CA2FDB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C1D829-3F56-BD42-835C-543AD8C64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48A429-3A4E-5343-A761-214F35C8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EB34E2-6F1D-134F-94DA-D78D8CF60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75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5D481EC-5C6C-614E-A03C-2C68B1F99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DB1A87-46BA-C44B-A2A0-35A815BE3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1140B2-EF4A-8D4A-BCC2-198ADBAA8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C1112E-F673-BB4A-B9FE-46291AA3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712802-5554-EA4D-9FB8-7832F00C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32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350F7-CE7D-6748-BB10-F5EE35A4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F39CEC-36E7-6643-A7A8-DE92E7232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879127-DDED-AC44-944D-8D97CEFD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E64F8E-45DF-4743-A957-C6D1EBE0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6EB409-E3DF-164E-B9DB-D9A53B01D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02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B4F6F-5534-4C42-A50F-DF0B7E17B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7C08E2-FE09-3E49-A859-35D6ADE93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23E837-CAE2-BE4A-9E81-BC23977FD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6E384D-B0B6-364C-9B68-8127329E3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CDC131-EDAC-334F-B9B3-332DEBAF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7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3421F9-E9D4-754C-ABB9-BE104587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92D1E9-E7AF-C64E-879F-ACB4DEE88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FD863C-8FAA-BD4E-949D-89C6A6AB2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BE7AFE-38F1-8B45-B362-88AD5206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58090E-002A-774E-95CB-9985F87C7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6784E4-4E59-6042-BB8E-F3E1B8BDF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4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215CF-EF11-4649-A8C5-498E9306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4E8150-7C5A-8341-8CC6-E323668CF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73619A-35D3-0748-903E-083B33482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BE6E66E-D45E-454B-8D00-536F10FDF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AABC4A5-5EF3-F74B-8E97-A8671AA0D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87BEAA9-6D5E-5E4B-B333-B454CD62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39FBA8E-DAF7-0849-BD48-871D6DB4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0234B81-7530-D943-B5BA-785708459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5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B85CB-6009-9F4C-B772-D777A43AA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D637E9D-7D14-B443-B11D-D00AC2D8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A59765B-D10A-7B42-BA49-DA1E3938F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0C2EB2A-85BE-AA41-8ACB-0108D0F4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71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24C706D-5CCD-D54F-AD04-53758E1D2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630131-48DC-5B48-946C-1DB06DAE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7DFDA6-2028-CC41-8D3D-328617D2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71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88738B-10E4-3D43-AA88-E61FAF05B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4ACE97-BD1E-5342-AB21-4F5E87EDD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32CB0C-8517-E64B-9A31-D8D885308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4ED0E-B347-2E41-8B1E-AD1C9E58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F94DC9-3029-7B49-8F43-8D193E6D7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1399EF-5F67-454D-8F83-05C8ED7B6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5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BB9D31-FA6B-CF43-B17C-F7FD9FE0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90BC908-688C-DE40-B97F-60B3AAAF9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D43C4D-DD4F-6A43-BDCF-7A426D53C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24EA48-9E8A-604F-845A-10EEB08EF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E5E1A9-9904-8A45-B670-09625B6EE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0AACBD-DE77-B242-9842-ED5B0C2C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42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5E1D0B-117A-A348-A1CD-54BF226F2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01C044-45C5-0045-AF7E-76D69EC79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E354D8-8C06-DC42-A1C4-3B3C50EDB4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E27B8-FC78-504C-AC1A-F3012AC50617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EF5103-31E9-A74B-BE0F-DF7694D35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C063F1-76B7-0343-8626-EE3C762B7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6D561-F219-724C-B3F6-4D7BB8E0B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95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10 </a:t>
            </a:r>
            <a:br>
              <a:rPr lang="en-US" dirty="0"/>
            </a:br>
            <a:r>
              <a:rPr lang="en-US" dirty="0"/>
              <a:t>Macros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/>
              <a:t>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941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254D7-E0B0-6742-9F04-122FC3C3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 is a bad idea?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B0349E-E942-324A-AA9A-252EB811B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incmem</a:t>
            </a:r>
            <a:r>
              <a:rPr lang="en-US" dirty="0"/>
              <a:t> 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incmem</a:t>
            </a:r>
            <a:r>
              <a:rPr lang="en-US" dirty="0"/>
              <a:t> b</a:t>
            </a:r>
          </a:p>
          <a:p>
            <a:r>
              <a:rPr lang="en-US" dirty="0"/>
              <a:t>Result of this macro substitution would have </a:t>
            </a:r>
          </a:p>
          <a:p>
            <a:pPr lvl="1"/>
            <a:r>
              <a:rPr lang="en-US" dirty="0"/>
              <a:t>two extra push and </a:t>
            </a:r>
          </a:p>
          <a:p>
            <a:pPr lvl="1"/>
            <a:r>
              <a:rPr lang="en-US" dirty="0"/>
              <a:t>two extra pop</a:t>
            </a:r>
          </a:p>
          <a:p>
            <a:r>
              <a:rPr lang="en-US" dirty="0"/>
              <a:t>No good for a machine with 256 bytes of memory!</a:t>
            </a:r>
          </a:p>
          <a:p>
            <a:r>
              <a:rPr lang="en-US" dirty="0"/>
              <a:t>Compilers often have so called peephole optimization </a:t>
            </a:r>
          </a:p>
          <a:p>
            <a:pPr lvl="1"/>
            <a:r>
              <a:rPr lang="en-US" dirty="0"/>
              <a:t>finding redundant commands in compiled code and removing them</a:t>
            </a:r>
          </a:p>
          <a:p>
            <a:r>
              <a:rPr lang="en-US" dirty="0"/>
              <a:t>But assemblers usually literally assemble anything you wrote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576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F74A3-EB9A-1246-A2C3-A76BA24C6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macro is not universal tool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FD0456-98DF-3749-9EB2-4CC490AA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has strong limitations</a:t>
            </a:r>
          </a:p>
          <a:p>
            <a:r>
              <a:rPr lang="en-US" dirty="0"/>
              <a:t>Sometimes, people are saying “compilers are just advanced </a:t>
            </a:r>
            <a:r>
              <a:rPr lang="en-US" dirty="0" err="1"/>
              <a:t>macroprocessors</a:t>
            </a:r>
            <a:r>
              <a:rPr lang="en-US" dirty="0"/>
              <a:t>”, but this is not correct</a:t>
            </a:r>
          </a:p>
          <a:p>
            <a:r>
              <a:rPr lang="en-US" dirty="0"/>
              <a:t>Compilers (Level 4 platforms) are much more complex entities than </a:t>
            </a:r>
            <a:r>
              <a:rPr lang="en-US" dirty="0" err="1"/>
              <a:t>macroprocessors</a:t>
            </a:r>
            <a:r>
              <a:rPr lang="en-US" dirty="0"/>
              <a:t> </a:t>
            </a:r>
          </a:p>
          <a:p>
            <a:r>
              <a:rPr lang="en-US" dirty="0"/>
              <a:t>But macros are simple and powerful (if used with judgement)</a:t>
            </a:r>
          </a:p>
          <a:p>
            <a:r>
              <a:rPr lang="en-US" dirty="0"/>
              <a:t>There are pretty complex languages implemented as macros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LaTeX</a:t>
            </a:r>
            <a:r>
              <a:rPr lang="en-US" dirty="0"/>
              <a:t> for example)</a:t>
            </a:r>
          </a:p>
        </p:txBody>
      </p:sp>
    </p:spTree>
    <p:extLst>
      <p:ext uri="{BB962C8B-B14F-4D97-AF65-F5344CB8AC3E}">
        <p14:creationId xmlns:p14="http://schemas.microsoft.com/office/powerpoint/2010/main" val="2078478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B1EF3-2E69-3845-8B7D-A11863E8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Nonce (apostrophe after a label name)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C4A57D-9837-1E48-8C4B-34C2BCDEA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" dirty="0"/>
              <a:t>macro </a:t>
            </a:r>
            <a:r>
              <a:rPr lang="en" dirty="0" err="1"/>
              <a:t>strcpy</a:t>
            </a:r>
            <a:r>
              <a:rPr lang="en" dirty="0"/>
              <a:t>/2 </a:t>
            </a:r>
          </a:p>
          <a:p>
            <a:pPr marL="0" indent="0">
              <a:buNone/>
            </a:pPr>
            <a:r>
              <a:rPr lang="en" dirty="0"/>
              <a:t>	push r2</a:t>
            </a:r>
          </a:p>
          <a:p>
            <a:pPr marL="0" indent="0">
              <a:buNone/>
            </a:pPr>
            <a:r>
              <a:rPr lang="en" dirty="0"/>
              <a:t>	push $1 </a:t>
            </a:r>
          </a:p>
          <a:p>
            <a:pPr marL="0" indent="0">
              <a:buNone/>
            </a:pPr>
            <a:r>
              <a:rPr lang="en" dirty="0"/>
              <a:t>	push $2 </a:t>
            </a:r>
          </a:p>
          <a:p>
            <a:pPr marL="0" indent="0">
              <a:buNone/>
            </a:pPr>
            <a:r>
              <a:rPr lang="en" dirty="0"/>
              <a:t>loop</a:t>
            </a:r>
            <a:r>
              <a:rPr lang="en" dirty="0">
                <a:highlight>
                  <a:srgbClr val="FFFF00"/>
                </a:highlight>
              </a:rPr>
              <a:t>’</a:t>
            </a:r>
            <a:r>
              <a:rPr lang="en" dirty="0"/>
              <a:t>: 	</a:t>
            </a:r>
            <a:r>
              <a:rPr lang="en" dirty="0" err="1"/>
              <a:t>ld</a:t>
            </a:r>
            <a:r>
              <a:rPr lang="en" dirty="0"/>
              <a:t> $1,r2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inc</a:t>
            </a:r>
            <a:r>
              <a:rPr lang="en" dirty="0"/>
              <a:t> $1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st</a:t>
            </a:r>
            <a:r>
              <a:rPr lang="en" dirty="0"/>
              <a:t> $2,r2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inc</a:t>
            </a:r>
            <a:r>
              <a:rPr lang="en" dirty="0"/>
              <a:t> $2 </a:t>
            </a:r>
          </a:p>
          <a:p>
            <a:pPr marL="0" indent="0">
              <a:buNone/>
            </a:pPr>
            <a:r>
              <a:rPr lang="en" dirty="0"/>
              <a:t>	move r2,r2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bne</a:t>
            </a:r>
            <a:r>
              <a:rPr lang="en" dirty="0"/>
              <a:t> loop</a:t>
            </a:r>
            <a:r>
              <a:rPr lang="en" dirty="0">
                <a:highlight>
                  <a:srgbClr val="FFFF00"/>
                </a:highlight>
              </a:rPr>
              <a:t>’</a:t>
            </a:r>
            <a:r>
              <a:rPr lang="en" dirty="0"/>
              <a:t> </a:t>
            </a:r>
          </a:p>
          <a:p>
            <a:pPr marL="0" indent="0">
              <a:buNone/>
            </a:pPr>
            <a:r>
              <a:rPr lang="en" dirty="0"/>
              <a:t>	pop $1 </a:t>
            </a:r>
          </a:p>
          <a:p>
            <a:pPr marL="0" indent="0">
              <a:buNone/>
            </a:pPr>
            <a:r>
              <a:rPr lang="en" dirty="0"/>
              <a:t>	pop $2 </a:t>
            </a:r>
          </a:p>
          <a:p>
            <a:pPr marL="0" indent="0">
              <a:buNone/>
            </a:pPr>
            <a:r>
              <a:rPr lang="en" dirty="0"/>
              <a:t>	pop r2 </a:t>
            </a:r>
          </a:p>
          <a:p>
            <a:pPr marL="0" indent="0">
              <a:buNone/>
            </a:pPr>
            <a:r>
              <a:rPr lang="en" dirty="0"/>
              <a:t>mend </a:t>
            </a:r>
          </a:p>
        </p:txBody>
      </p:sp>
    </p:spTree>
    <p:extLst>
      <p:ext uri="{BB962C8B-B14F-4D97-AF65-F5344CB8AC3E}">
        <p14:creationId xmlns:p14="http://schemas.microsoft.com/office/powerpoint/2010/main" val="3746358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24ACDE-2AD1-514B-B430-B071E872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one of parameters will be r2?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4525B6-86B3-0D45-AABF-1182ABF8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" dirty="0"/>
              <a:t>	unique $1,$2,temp </a:t>
            </a:r>
          </a:p>
          <a:p>
            <a:pPr marL="0" indent="0">
              <a:buNone/>
            </a:pPr>
            <a:r>
              <a:rPr lang="en" dirty="0"/>
              <a:t>	push ?temp </a:t>
            </a:r>
          </a:p>
          <a:p>
            <a:r>
              <a:rPr lang="en" dirty="0"/>
              <a:t>Unique directive selects a register which is different from $1 and $2</a:t>
            </a:r>
          </a:p>
          <a:p>
            <a:r>
              <a:rPr lang="en" dirty="0"/>
              <a:t>temp will be local symbol inside of the macro definition</a:t>
            </a:r>
          </a:p>
          <a:p>
            <a:r>
              <a:rPr lang="en" dirty="0"/>
              <a:t>? designates reference to such a symbol</a:t>
            </a:r>
          </a:p>
          <a:p>
            <a:r>
              <a:rPr lang="en" dirty="0"/>
              <a:t>If we use ?temp instead of r2 in </a:t>
            </a:r>
            <a:r>
              <a:rPr lang="en" dirty="0" err="1"/>
              <a:t>strcpy</a:t>
            </a:r>
            <a:r>
              <a:rPr lang="en" dirty="0"/>
              <a:t> macro, </a:t>
            </a:r>
            <a:br>
              <a:rPr lang="en" dirty="0"/>
            </a:br>
            <a:r>
              <a:rPr lang="en" dirty="0"/>
              <a:t>it won’t conflict with parameters</a:t>
            </a:r>
          </a:p>
          <a:p>
            <a:r>
              <a:rPr lang="en" dirty="0"/>
              <a:t>Unique is not the only way to generate such symbols</a:t>
            </a:r>
          </a:p>
          <a:p>
            <a:endParaRPr lang="en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093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5146F-EEB2-8042-A1E4-4EEBD57D7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Wait, there is more!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26DE50-6C32-CB40-90C1-F2D6AB77E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Actually, CdM-8 “3 1/2” constructs, like if and while, are macros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F2EFE24-07AD-3644-B182-6CEB125C6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96844"/>
              </p:ext>
            </p:extLst>
          </p:nvPr>
        </p:nvGraphicFramePr>
        <p:xfrm>
          <a:off x="1514642" y="2442411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60584094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99271227"/>
                    </a:ext>
                  </a:extLst>
                </a:gridCol>
              </a:tblGrid>
              <a:tr h="2104189">
                <a:tc>
                  <a:txBody>
                    <a:bodyPr/>
                    <a:lstStyle/>
                    <a:p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b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" sz="1800" b="0" kern="120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cmp</a:t>
                      </a: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r0,r1 </a:t>
                      </a:r>
                      <a:endParaRPr lang="en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is le </a:t>
                      </a:r>
                    </a:p>
                    <a:p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move r0,r2 </a:t>
                      </a:r>
                    </a:p>
                    <a:p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else </a:t>
                      </a:r>
                    </a:p>
                    <a:p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move r1,r2 </a:t>
                      </a:r>
                    </a:p>
                    <a:p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fi </a:t>
                      </a:r>
                      <a:endParaRPr lang="en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" sz="1800" b="0" kern="120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cmp</a:t>
                      </a: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r0,r1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" sz="1800" b="0" kern="120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bgt</a:t>
                      </a: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else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   move r0,r2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" sz="1800" b="0" kern="120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br</a:t>
                      </a: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done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else: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b="0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   move r1,r2  </a:t>
                      </a:r>
                      <a:endParaRPr lang="en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done:</a:t>
                      </a:r>
                      <a:endParaRPr lang="ru-RU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527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104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96A25-6CB7-074C-A8F5-845E82154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how???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D3A5B1-1FA5-8A46-9004-5FDC29DBE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easy to prove that you cannot implement if-is-fi </a:t>
            </a:r>
            <a:br>
              <a:rPr lang="en-US" dirty="0"/>
            </a:br>
            <a:r>
              <a:rPr lang="en-US" dirty="0"/>
              <a:t>by simple text substitution (even with help of nonce and unique)</a:t>
            </a:r>
          </a:p>
          <a:p>
            <a:r>
              <a:rPr lang="en-US" dirty="0"/>
              <a:t>To implement if-is-fi macros, you need to </a:t>
            </a:r>
          </a:p>
          <a:p>
            <a:pPr lvl="1"/>
            <a:r>
              <a:rPr lang="en-US" dirty="0"/>
              <a:t>Invent an unique name for a label</a:t>
            </a:r>
          </a:p>
          <a:p>
            <a:pPr lvl="1"/>
            <a:r>
              <a:rPr lang="en-US" dirty="0"/>
              <a:t>Remember it (somehow transfer it between is and fi macro definitions)</a:t>
            </a:r>
          </a:p>
          <a:p>
            <a:pPr lvl="1"/>
            <a:r>
              <a:rPr lang="en-US" dirty="0"/>
              <a:t>For if-is-else-fi, you need two unique labels</a:t>
            </a:r>
          </a:p>
          <a:p>
            <a:pPr lvl="1"/>
            <a:r>
              <a:rPr lang="en-US" dirty="0"/>
              <a:t>And how do you do nested if?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942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1EFE47-2A31-064E-9249-B735A941E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Nonce and unique are not enough!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E5CA51-1649-9946-BCC2-CF6F510E1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" dirty="0"/>
              <a:t>macro if/0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mpush</a:t>
            </a:r>
            <a:r>
              <a:rPr lang="en" dirty="0"/>
              <a:t> _’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mend</a:t>
            </a:r>
            <a:br>
              <a:rPr lang="en" dirty="0"/>
            </a:br>
            <a:r>
              <a:rPr lang="en" dirty="0"/>
              <a:t>macro is/1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mpop</a:t>
            </a:r>
            <a:r>
              <a:rPr lang="en" dirty="0"/>
              <a:t> id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mpush</a:t>
            </a:r>
            <a:r>
              <a:rPr lang="en" dirty="0"/>
              <a:t> </a:t>
            </a:r>
            <a:r>
              <a:rPr lang="en" dirty="0" err="1"/>
              <a:t>alt?id</a:t>
            </a:r>
            <a:r>
              <a:rPr lang="en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bn$1  </a:t>
            </a:r>
            <a:r>
              <a:rPr lang="en" dirty="0" err="1"/>
              <a:t>alt?id</a:t>
            </a:r>
            <a:endParaRPr lang="en" dirty="0"/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mend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macro else/0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mpop</a:t>
            </a:r>
            <a:r>
              <a:rPr lang="en" dirty="0"/>
              <a:t> where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mpush</a:t>
            </a:r>
            <a:r>
              <a:rPr lang="en" dirty="0"/>
              <a:t> </a:t>
            </a:r>
            <a:r>
              <a:rPr lang="en" dirty="0" err="1"/>
              <a:t>new?where</a:t>
            </a:r>
            <a:endParaRPr lang="en" dirty="0"/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br</a:t>
            </a:r>
            <a:r>
              <a:rPr lang="en" dirty="0"/>
              <a:t> </a:t>
            </a:r>
            <a:r>
              <a:rPr lang="en" dirty="0" err="1"/>
              <a:t>new?where</a:t>
            </a:r>
            <a:br>
              <a:rPr lang="en" dirty="0"/>
            </a:br>
            <a:r>
              <a:rPr lang="en" dirty="0"/>
              <a:t>?where:</a:t>
            </a:r>
            <a:br>
              <a:rPr lang="en" dirty="0"/>
            </a:br>
            <a:r>
              <a:rPr lang="en" dirty="0"/>
              <a:t>mend</a:t>
            </a:r>
            <a:br>
              <a:rPr lang="en" dirty="0"/>
            </a:br>
            <a:r>
              <a:rPr lang="en" dirty="0"/>
              <a:t>macro fi/0</a:t>
            </a:r>
            <a:br>
              <a:rPr lang="en" dirty="0"/>
            </a:br>
            <a:r>
              <a:rPr lang="en" dirty="0"/>
              <a:t>	</a:t>
            </a:r>
            <a:r>
              <a:rPr lang="en" dirty="0" err="1"/>
              <a:t>mpop</a:t>
            </a:r>
            <a:r>
              <a:rPr lang="en" dirty="0"/>
              <a:t> term</a:t>
            </a:r>
          </a:p>
          <a:p>
            <a:pPr marL="0" indent="0">
              <a:buNone/>
            </a:pPr>
            <a:r>
              <a:rPr lang="en" dirty="0"/>
              <a:t>?term:</a:t>
            </a:r>
            <a:br>
              <a:rPr lang="en" dirty="0"/>
            </a:br>
            <a:r>
              <a:rPr lang="en" dirty="0"/>
              <a:t>mend </a:t>
            </a:r>
          </a:p>
        </p:txBody>
      </p:sp>
    </p:spTree>
    <p:extLst>
      <p:ext uri="{BB962C8B-B14F-4D97-AF65-F5344CB8AC3E}">
        <p14:creationId xmlns:p14="http://schemas.microsoft.com/office/powerpoint/2010/main" val="3354603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F7BADB-34BB-7C43-9047-F6FAACFA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all works?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64F77F-049D-B44A-BD6B-52EB4EA0F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mpush</a:t>
            </a:r>
            <a:r>
              <a:rPr lang="en-US" dirty="0"/>
              <a:t> and </a:t>
            </a:r>
            <a:r>
              <a:rPr lang="en-US" dirty="0" err="1"/>
              <a:t>mpop</a:t>
            </a:r>
            <a:r>
              <a:rPr lang="en-US" dirty="0"/>
              <a:t> are operations on </a:t>
            </a:r>
            <a:r>
              <a:rPr lang="en-US" i="1" dirty="0"/>
              <a:t>macro stack</a:t>
            </a:r>
          </a:p>
          <a:p>
            <a:r>
              <a:rPr lang="en-US" i="1" dirty="0"/>
              <a:t>Macro stack </a:t>
            </a:r>
            <a:r>
              <a:rPr lang="en-US" dirty="0"/>
              <a:t>is a LIFO memory existing at compilation time</a:t>
            </a:r>
          </a:p>
          <a:p>
            <a:r>
              <a:rPr lang="en-US" dirty="0" err="1"/>
              <a:t>mpush</a:t>
            </a:r>
            <a:r>
              <a:rPr lang="en-US" dirty="0"/>
              <a:t> and </a:t>
            </a:r>
            <a:r>
              <a:rPr lang="en-US" dirty="0" err="1"/>
              <a:t>mpop</a:t>
            </a:r>
            <a:r>
              <a:rPr lang="en-US" dirty="0"/>
              <a:t> are directives, not instruction mnemonics</a:t>
            </a:r>
          </a:p>
          <a:p>
            <a:r>
              <a:rPr lang="en-US" dirty="0" err="1"/>
              <a:t>mpush</a:t>
            </a:r>
            <a:r>
              <a:rPr lang="en-US" dirty="0"/>
              <a:t> _’ engages a nonce and pushes it to stack</a:t>
            </a:r>
          </a:p>
        </p:txBody>
      </p:sp>
    </p:spTree>
    <p:extLst>
      <p:ext uri="{BB962C8B-B14F-4D97-AF65-F5344CB8AC3E}">
        <p14:creationId xmlns:p14="http://schemas.microsoft.com/office/powerpoint/2010/main" val="2864573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A0AC5-420E-354B-8A74-2ADAF6725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this on the example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71AFD6-E38E-4A4E-AD18-DEEFF5558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" dirty="0"/>
              <a:t>macro if/0 			# MS is short for [top of] Macro Stack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mpush</a:t>
            </a:r>
            <a:r>
              <a:rPr lang="en" dirty="0"/>
              <a:t> _’		# MS=_1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mend</a:t>
            </a:r>
            <a:br>
              <a:rPr lang="en" dirty="0"/>
            </a:br>
            <a:r>
              <a:rPr lang="en" dirty="0"/>
              <a:t>macro is/1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mpop</a:t>
            </a:r>
            <a:r>
              <a:rPr lang="en" dirty="0"/>
              <a:t> id			# id=_1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mpush</a:t>
            </a:r>
            <a:r>
              <a:rPr lang="en" dirty="0"/>
              <a:t> </a:t>
            </a:r>
            <a:r>
              <a:rPr lang="en" dirty="0" err="1"/>
              <a:t>alt?id</a:t>
            </a:r>
            <a:r>
              <a:rPr lang="en" dirty="0"/>
              <a:t> 		# MS=alt_1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bn$1  </a:t>
            </a:r>
            <a:r>
              <a:rPr lang="en" dirty="0" err="1"/>
              <a:t>alt?id</a:t>
            </a:r>
            <a:endParaRPr lang="en" dirty="0"/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mend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macro else/0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mpop</a:t>
            </a:r>
            <a:r>
              <a:rPr lang="en" dirty="0"/>
              <a:t> where		# where=alt_1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mpush</a:t>
            </a:r>
            <a:r>
              <a:rPr lang="en" dirty="0"/>
              <a:t> </a:t>
            </a:r>
            <a:r>
              <a:rPr lang="en" dirty="0" err="1"/>
              <a:t>new?where</a:t>
            </a:r>
            <a:r>
              <a:rPr lang="en" dirty="0"/>
              <a:t>	# MS=newalt_1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br</a:t>
            </a:r>
            <a:r>
              <a:rPr lang="en" dirty="0"/>
              <a:t> </a:t>
            </a:r>
            <a:r>
              <a:rPr lang="en" dirty="0" err="1"/>
              <a:t>new?where</a:t>
            </a:r>
            <a:br>
              <a:rPr lang="en" dirty="0"/>
            </a:br>
            <a:r>
              <a:rPr lang="en" dirty="0"/>
              <a:t>?where:				# label will be alt_1</a:t>
            </a:r>
            <a:br>
              <a:rPr lang="en" dirty="0"/>
            </a:br>
            <a:r>
              <a:rPr lang="en" dirty="0"/>
              <a:t>mend</a:t>
            </a:r>
            <a:br>
              <a:rPr lang="en" dirty="0"/>
            </a:br>
            <a:r>
              <a:rPr lang="en" dirty="0"/>
              <a:t>macro fi/0</a:t>
            </a:r>
            <a:br>
              <a:rPr lang="en" dirty="0"/>
            </a:br>
            <a:r>
              <a:rPr lang="en" dirty="0"/>
              <a:t>	</a:t>
            </a:r>
            <a:r>
              <a:rPr lang="en" dirty="0" err="1"/>
              <a:t>mpop</a:t>
            </a:r>
            <a:r>
              <a:rPr lang="en" dirty="0"/>
              <a:t> term		# term=newalt_1 or alt_1 (without else)</a:t>
            </a:r>
          </a:p>
          <a:p>
            <a:pPr marL="0" indent="0">
              <a:buNone/>
            </a:pPr>
            <a:r>
              <a:rPr lang="en" dirty="0"/>
              <a:t>?term:				# label will be newalt_1 or alt_1</a:t>
            </a:r>
            <a:br>
              <a:rPr lang="en" dirty="0"/>
            </a:br>
            <a:r>
              <a:rPr lang="en" dirty="0"/>
              <a:t>mend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572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C9382-71B5-4E4E-9DE3-57EDA3355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what about loops?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B2933B-EFE1-1B44-B11B-B426685E0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have break/continue which can be used inside of the if blocks</a:t>
            </a:r>
          </a:p>
          <a:p>
            <a:r>
              <a:rPr lang="en-US" dirty="0"/>
              <a:t>Break and continue cannot just pop the label from top of the stack</a:t>
            </a:r>
          </a:p>
          <a:p>
            <a:r>
              <a:rPr lang="en-US" dirty="0"/>
              <a:t>To deal with this, loops use </a:t>
            </a:r>
            <a:r>
              <a:rPr lang="en-US" u="sng" dirty="0"/>
              <a:t>second</a:t>
            </a:r>
            <a:r>
              <a:rPr lang="en-US" dirty="0"/>
              <a:t> macro stack, </a:t>
            </a:r>
            <a:br>
              <a:rPr lang="en-US" dirty="0"/>
            </a:br>
            <a:r>
              <a:rPr lang="en-US" dirty="0"/>
              <a:t>referenced by 1mpush and 1mpop directives</a:t>
            </a:r>
          </a:p>
          <a:p>
            <a:r>
              <a:rPr lang="en-US" dirty="0"/>
              <a:t>Actually, there are </a:t>
            </a:r>
            <a:r>
              <a:rPr lang="en-US" u="sng" dirty="0"/>
              <a:t>three</a:t>
            </a:r>
            <a:r>
              <a:rPr lang="en-US" dirty="0"/>
              <a:t> macro stacks in CdM-8 assembler</a:t>
            </a:r>
          </a:p>
        </p:txBody>
      </p:sp>
    </p:spTree>
    <p:extLst>
      <p:ext uri="{BB962C8B-B14F-4D97-AF65-F5344CB8AC3E}">
        <p14:creationId xmlns:p14="http://schemas.microsoft.com/office/powerpoint/2010/main" val="71080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D59365-7612-A34B-A91B-141944DB3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Repeating command sequences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EADCBD-D129-CD43-8F44-D0B530C35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ldi</a:t>
            </a:r>
            <a:r>
              <a:rPr lang="en-US" dirty="0"/>
              <a:t> r0, label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</a:t>
            </a:r>
            <a:r>
              <a:rPr lang="en-US" dirty="0"/>
              <a:t> r0, r0</a:t>
            </a:r>
          </a:p>
          <a:p>
            <a:r>
              <a:rPr lang="en-US" dirty="0"/>
              <a:t>This sequence is repeated in many programs over and over</a:t>
            </a:r>
          </a:p>
          <a:p>
            <a:r>
              <a:rPr lang="en-US" dirty="0"/>
              <a:t>In some ISA (CISC processors), there is a single command for this, </a:t>
            </a:r>
          </a:p>
          <a:p>
            <a:r>
              <a:rPr lang="en-US" dirty="0"/>
              <a:t>But CISC hardware is much more complex </a:t>
            </a:r>
          </a:p>
          <a:p>
            <a:r>
              <a:rPr lang="en-US" dirty="0"/>
              <a:t>Can we make a single [pseudo]instruction in software?</a:t>
            </a:r>
          </a:p>
        </p:txBody>
      </p:sp>
    </p:spTree>
    <p:extLst>
      <p:ext uri="{BB962C8B-B14F-4D97-AF65-F5344CB8AC3E}">
        <p14:creationId xmlns:p14="http://schemas.microsoft.com/office/powerpoint/2010/main" val="2379661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09B7CB-EA3E-5C4F-82AD-F91B78602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pair of useful macros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B62015-7F52-4441-9CEB-4B2EEC3E4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Save and restore</a:t>
            </a:r>
          </a:p>
          <a:p>
            <a:pPr marL="0" indent="0">
              <a:buNone/>
            </a:pPr>
            <a:r>
              <a:rPr lang="en-US" dirty="0"/>
              <a:t>	save r1</a:t>
            </a:r>
          </a:p>
          <a:p>
            <a:pPr marL="0" indent="0">
              <a:buNone/>
            </a:pPr>
            <a:r>
              <a:rPr lang="en-US" dirty="0"/>
              <a:t>	  save r2 </a:t>
            </a:r>
          </a:p>
          <a:p>
            <a:pPr marL="0" indent="0">
              <a:buNone/>
            </a:pPr>
            <a:r>
              <a:rPr lang="en-US" dirty="0"/>
              <a:t>	    save r3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i="1" dirty="0"/>
              <a:t>do something with r1,r2,r3</a:t>
            </a:r>
          </a:p>
          <a:p>
            <a:pPr marL="0" indent="0">
              <a:buNone/>
            </a:pPr>
            <a:r>
              <a:rPr lang="en-US" dirty="0"/>
              <a:t>	    restore</a:t>
            </a:r>
          </a:p>
          <a:p>
            <a:pPr marL="0" indent="0">
              <a:buNone/>
            </a:pPr>
            <a:r>
              <a:rPr lang="en-US" dirty="0"/>
              <a:t>	  restore</a:t>
            </a:r>
          </a:p>
          <a:p>
            <a:pPr marL="0" indent="0">
              <a:buNone/>
            </a:pPr>
            <a:r>
              <a:rPr lang="en-US" dirty="0"/>
              <a:t>	restore</a:t>
            </a:r>
          </a:p>
          <a:p>
            <a:r>
              <a:rPr lang="en-US" dirty="0"/>
              <a:t>Much harder to restore registers in wrong order!</a:t>
            </a:r>
          </a:p>
        </p:txBody>
      </p:sp>
    </p:spTree>
    <p:extLst>
      <p:ext uri="{BB962C8B-B14F-4D97-AF65-F5344CB8AC3E}">
        <p14:creationId xmlns:p14="http://schemas.microsoft.com/office/powerpoint/2010/main" val="1381358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B7B45-D166-9944-91B7-06913CF3E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Yes we can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7ECF32-CBC3-D749-B066-8D70C09C2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" dirty="0"/>
              <a:t>macro </a:t>
            </a:r>
            <a:r>
              <a:rPr lang="en" dirty="0" err="1"/>
              <a:t>ldv</a:t>
            </a:r>
            <a:r>
              <a:rPr lang="en" dirty="0"/>
              <a:t>/2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ldi</a:t>
            </a:r>
            <a:r>
              <a:rPr lang="en" dirty="0"/>
              <a:t> $1, $2 </a:t>
            </a:r>
          </a:p>
          <a:p>
            <a:pPr marL="0" indent="0">
              <a:buNone/>
            </a:pPr>
            <a:r>
              <a:rPr lang="en" dirty="0"/>
              <a:t>	</a:t>
            </a:r>
            <a:r>
              <a:rPr lang="en" dirty="0" err="1"/>
              <a:t>ld</a:t>
            </a:r>
            <a:r>
              <a:rPr lang="en" dirty="0"/>
              <a:t> $1, $1 </a:t>
            </a:r>
          </a:p>
          <a:p>
            <a:pPr marL="0" indent="0">
              <a:buNone/>
            </a:pPr>
            <a:r>
              <a:rPr lang="en" dirty="0"/>
              <a:t>mend </a:t>
            </a:r>
          </a:p>
          <a:p>
            <a:r>
              <a:rPr lang="en-US" dirty="0" err="1"/>
              <a:t>ldv</a:t>
            </a:r>
            <a:r>
              <a:rPr lang="en-US" dirty="0"/>
              <a:t> is macro (pseudo instruction) name</a:t>
            </a:r>
          </a:p>
          <a:p>
            <a:r>
              <a:rPr lang="en-US" dirty="0"/>
              <a:t>/2 is number of parameters</a:t>
            </a:r>
          </a:p>
          <a:p>
            <a:r>
              <a:rPr lang="en-US" dirty="0"/>
              <a:t>$1 and $2 are parameters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ldv</a:t>
            </a:r>
            <a:r>
              <a:rPr lang="en-US" dirty="0"/>
              <a:t> r0, label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44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41787F-D186-7A4B-BB68-0693BA7F2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 (macro definition)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9539B6-4FC5-864E-BE52-3887500A5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Macroprocessing</a:t>
            </a:r>
            <a:r>
              <a:rPr lang="en-US" dirty="0"/>
              <a:t> is essentially a text substitution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ldv</a:t>
            </a:r>
            <a:r>
              <a:rPr lang="en-US" dirty="0"/>
              <a:t> r0, label</a:t>
            </a:r>
          </a:p>
          <a:p>
            <a:r>
              <a:rPr lang="en-US" dirty="0"/>
              <a:t>$1=r0, $2=label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B57973-B5C0-1F48-95C4-1F32CB6EE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645362"/>
              </p:ext>
            </p:extLst>
          </p:nvPr>
        </p:nvGraphicFramePr>
        <p:xfrm>
          <a:off x="1732547" y="3429000"/>
          <a:ext cx="8150726" cy="2466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5363">
                  <a:extLst>
                    <a:ext uri="{9D8B030D-6E8A-4147-A177-3AD203B41FA5}">
                      <a16:colId xmlns:a16="http://schemas.microsoft.com/office/drawing/2014/main" val="3832181593"/>
                    </a:ext>
                  </a:extLst>
                </a:gridCol>
                <a:gridCol w="4075363">
                  <a:extLst>
                    <a:ext uri="{9D8B030D-6E8A-4147-A177-3AD203B41FA5}">
                      <a16:colId xmlns:a16="http://schemas.microsoft.com/office/drawing/2014/main" val="3352600301"/>
                    </a:ext>
                  </a:extLst>
                </a:gridCol>
              </a:tblGrid>
              <a:tr h="246647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macro </a:t>
                      </a:r>
                      <a:r>
                        <a:rPr lang="en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ldv</a:t>
                      </a: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/2 </a:t>
                      </a:r>
                    </a:p>
                    <a:p>
                      <a:pPr marL="0" indent="0">
                        <a:buNone/>
                      </a:pP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	</a:t>
                      </a:r>
                      <a:r>
                        <a:rPr lang="en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ldi</a:t>
                      </a: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$1, $2 </a:t>
                      </a:r>
                    </a:p>
                    <a:p>
                      <a:pPr marL="0" indent="0">
                        <a:buNone/>
                      </a:pP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	</a:t>
                      </a:r>
                      <a:r>
                        <a:rPr lang="en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ld</a:t>
                      </a: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$1, $1 </a:t>
                      </a:r>
                    </a:p>
                    <a:p>
                      <a:pPr marL="0" indent="0">
                        <a:buNone/>
                      </a:pP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mend 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" b="0" cap="none" spc="0" dirty="0">
                          <a:ln w="0"/>
                          <a:gradFill>
                            <a:gsLst>
                              <a:gs pos="21000">
                                <a:srgbClr val="53575C"/>
                              </a:gs>
                              <a:gs pos="88000">
                                <a:srgbClr val="C5C7CA"/>
                              </a:gs>
                            </a:gsLst>
                            <a:lin ang="5400000"/>
                          </a:gradFill>
                          <a:effectLst/>
                        </a:rPr>
                        <a:t># macro </a:t>
                      </a:r>
                      <a:r>
                        <a:rPr lang="en" b="0" cap="none" spc="0" dirty="0" err="1">
                          <a:ln w="0"/>
                          <a:gradFill>
                            <a:gsLst>
                              <a:gs pos="21000">
                                <a:srgbClr val="53575C"/>
                              </a:gs>
                              <a:gs pos="88000">
                                <a:srgbClr val="C5C7CA"/>
                              </a:gs>
                            </a:gsLst>
                            <a:lin ang="5400000"/>
                          </a:gradFill>
                          <a:effectLst/>
                        </a:rPr>
                        <a:t>ldv</a:t>
                      </a:r>
                      <a:r>
                        <a:rPr lang="en" b="0" cap="none" spc="0" dirty="0">
                          <a:ln w="0"/>
                          <a:gradFill>
                            <a:gsLst>
                              <a:gs pos="21000">
                                <a:srgbClr val="53575C"/>
                              </a:gs>
                              <a:gs pos="88000">
                                <a:srgbClr val="C5C7CA"/>
                              </a:gs>
                            </a:gsLst>
                            <a:lin ang="5400000"/>
                          </a:gradFill>
                          <a:effectLst/>
                        </a:rPr>
                        <a:t>/2 </a:t>
                      </a:r>
                    </a:p>
                    <a:p>
                      <a:pPr marL="0" indent="0">
                        <a:buNone/>
                      </a:pP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	</a:t>
                      </a:r>
                      <a:r>
                        <a:rPr lang="en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ldi</a:t>
                      </a: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r0, label </a:t>
                      </a:r>
                    </a:p>
                    <a:p>
                      <a:pPr marL="0" indent="0">
                        <a:buNone/>
                      </a:pP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	</a:t>
                      </a:r>
                      <a:r>
                        <a:rPr lang="en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ld</a:t>
                      </a:r>
                      <a:r>
                        <a:rPr lang="en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r0, r0 </a:t>
                      </a:r>
                    </a:p>
                    <a:p>
                      <a:pPr marL="0" indent="0">
                        <a:buNone/>
                      </a:pPr>
                      <a:r>
                        <a:rPr lang="en" b="0" cap="none" spc="0" dirty="0">
                          <a:ln w="0"/>
                          <a:gradFill>
                            <a:gsLst>
                              <a:gs pos="21000">
                                <a:srgbClr val="53575C"/>
                              </a:gs>
                              <a:gs pos="88000">
                                <a:srgbClr val="C5C7CA"/>
                              </a:gs>
                            </a:gsLst>
                            <a:lin ang="5400000"/>
                          </a:gradFill>
                          <a:effectLst/>
                        </a:rPr>
                        <a:t># mend 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999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4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B7EA7-C30D-B544-84E7-D79061A79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Macroprocessing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B896D6-C6D5-EE4F-BFE9-57235CA40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Substituting macros happens before or during compilation</a:t>
            </a:r>
          </a:p>
          <a:p>
            <a:pPr lvl="1"/>
            <a:r>
              <a:rPr lang="en-US" dirty="0"/>
              <a:t>Unlike subroutine call which happens at runtime</a:t>
            </a:r>
          </a:p>
          <a:p>
            <a:r>
              <a:rPr lang="en-US" dirty="0"/>
              <a:t>Logically, it is always happens before </a:t>
            </a:r>
            <a:r>
              <a:rPr lang="en-US" dirty="0" err="1"/>
              <a:t>compilaton</a:t>
            </a:r>
            <a:r>
              <a:rPr lang="en-US" dirty="0"/>
              <a:t>, </a:t>
            </a:r>
          </a:p>
          <a:p>
            <a:r>
              <a:rPr lang="en-US" dirty="0"/>
              <a:t>because result of macro substitution is compiled like normal code</a:t>
            </a:r>
          </a:p>
          <a:p>
            <a:r>
              <a:rPr lang="en-US" dirty="0"/>
              <a:t>But the result of substitution can contain other macros…</a:t>
            </a:r>
          </a:p>
          <a:p>
            <a:r>
              <a:rPr lang="en-US" dirty="0"/>
              <a:t>Many macro languages do not support recursive macros </a:t>
            </a:r>
          </a:p>
          <a:p>
            <a:r>
              <a:rPr lang="en-US" dirty="0"/>
              <a:t>And practically none allow forward macro reference </a:t>
            </a:r>
          </a:p>
          <a:p>
            <a:r>
              <a:rPr lang="en-US" dirty="0"/>
              <a:t>I.e. you always must define a macro before it can be used </a:t>
            </a:r>
            <a:br>
              <a:rPr lang="en-US" dirty="0"/>
            </a:br>
            <a:r>
              <a:rPr lang="en-US" dirty="0"/>
              <a:t>(unlike label or subroutine)</a:t>
            </a:r>
          </a:p>
        </p:txBody>
      </p:sp>
    </p:spTree>
    <p:extLst>
      <p:ext uri="{BB962C8B-B14F-4D97-AF65-F5344CB8AC3E}">
        <p14:creationId xmlns:p14="http://schemas.microsoft.com/office/powerpoint/2010/main" val="344663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DF75F8-CD1B-9547-82B5-32C304524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macros?	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9130E2-6C18-8945-A97B-B52CD25C1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your program shorter (== easier to read)</a:t>
            </a:r>
          </a:p>
          <a:p>
            <a:r>
              <a:rPr lang="en-US" dirty="0"/>
              <a:t>To make names for common idioms (instruction sequences)</a:t>
            </a:r>
          </a:p>
          <a:p>
            <a:r>
              <a:rPr lang="en-US" dirty="0"/>
              <a:t>To avoid copy-paste code reuse</a:t>
            </a:r>
          </a:p>
          <a:p>
            <a:r>
              <a:rPr lang="en-US" dirty="0"/>
              <a:t>Why copy-paste code reuse is bad?</a:t>
            </a:r>
          </a:p>
          <a:p>
            <a:pPr lvl="1"/>
            <a:r>
              <a:rPr lang="en-US" dirty="0"/>
              <a:t>If you find error in </a:t>
            </a:r>
            <a:r>
              <a:rPr lang="en-US" dirty="0" err="1"/>
              <a:t>copypasted</a:t>
            </a:r>
            <a:r>
              <a:rPr lang="en-US" dirty="0"/>
              <a:t> code, </a:t>
            </a:r>
          </a:p>
          <a:p>
            <a:pPr lvl="1"/>
            <a:r>
              <a:rPr lang="en-US" dirty="0"/>
              <a:t>you must find all copies </a:t>
            </a:r>
          </a:p>
          <a:p>
            <a:pPr lvl="1"/>
            <a:r>
              <a:rPr lang="en-US" dirty="0"/>
              <a:t>and fix them separately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160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9BB3D-8291-0345-B0D1-54A3173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 for common idioms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8B1A7F-114B-8D43-B327-CBE7CCB4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macro </a:t>
            </a:r>
            <a:r>
              <a:rPr lang="en-US" dirty="0" err="1"/>
              <a:t>clr</a:t>
            </a:r>
            <a:r>
              <a:rPr lang="en-US" dirty="0"/>
              <a:t>/1. # clear a register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xor</a:t>
            </a:r>
            <a:r>
              <a:rPr lang="en-US" dirty="0"/>
              <a:t> $1,  $1</a:t>
            </a:r>
          </a:p>
          <a:p>
            <a:pPr marL="0" indent="0">
              <a:buNone/>
            </a:pPr>
            <a:r>
              <a:rPr lang="en-US" dirty="0"/>
              <a:t>mend</a:t>
            </a:r>
          </a:p>
          <a:p>
            <a:pPr marL="0" indent="0">
              <a:buNone/>
            </a:pPr>
            <a:r>
              <a:rPr lang="en-US" dirty="0"/>
              <a:t>macro test/1. # set Z and N flags according to register values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mov</a:t>
            </a:r>
            <a:r>
              <a:rPr lang="en-US" dirty="0"/>
              <a:t> $1, $1</a:t>
            </a:r>
          </a:p>
          <a:p>
            <a:pPr marL="0" indent="0">
              <a:buNone/>
            </a:pPr>
            <a:r>
              <a:rPr lang="en-US" dirty="0"/>
              <a:t>mend</a:t>
            </a:r>
          </a:p>
          <a:p>
            <a:pPr marL="0" indent="0">
              <a:buNone/>
            </a:pPr>
            <a:r>
              <a:rPr lang="en-US" dirty="0"/>
              <a:t>macro </a:t>
            </a:r>
            <a:r>
              <a:rPr lang="en-US" dirty="0" err="1"/>
              <a:t>bnle</a:t>
            </a:r>
            <a:r>
              <a:rPr lang="en-US" dirty="0"/>
              <a:t>/1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bgt</a:t>
            </a:r>
            <a:r>
              <a:rPr lang="en-US" dirty="0"/>
              <a:t> $1</a:t>
            </a:r>
          </a:p>
          <a:p>
            <a:pPr marL="0" indent="0">
              <a:buNone/>
            </a:pPr>
            <a:r>
              <a:rPr lang="en-US" dirty="0"/>
              <a:t>mend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45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55805-2FBF-1045-BAF6-FDC0432A9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not to use macros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60E4C-1BA8-444F-958D-6F1699B7A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macro </a:t>
            </a:r>
            <a:r>
              <a:rPr lang="en-US" dirty="0" err="1"/>
              <a:t>incmem</a:t>
            </a:r>
            <a:r>
              <a:rPr lang="en-US" dirty="0"/>
              <a:t>/1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ldi</a:t>
            </a:r>
            <a:r>
              <a:rPr lang="en-US" dirty="0"/>
              <a:t> r0, $1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</a:t>
            </a:r>
            <a:r>
              <a:rPr lang="en-US" dirty="0"/>
              <a:t> r0, r1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inc</a:t>
            </a:r>
            <a:r>
              <a:rPr lang="en-US" dirty="0"/>
              <a:t> r1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st</a:t>
            </a:r>
            <a:r>
              <a:rPr lang="en-US" dirty="0"/>
              <a:t> r0, r1</a:t>
            </a:r>
          </a:p>
          <a:p>
            <a:pPr marL="0" indent="0">
              <a:buNone/>
            </a:pPr>
            <a:r>
              <a:rPr lang="en-US" dirty="0"/>
              <a:t>mend</a:t>
            </a:r>
          </a:p>
          <a:p>
            <a:r>
              <a:rPr lang="en-US" dirty="0"/>
              <a:t>Looks good, but uses two registers</a:t>
            </a:r>
          </a:p>
          <a:p>
            <a:r>
              <a:rPr lang="en-US" dirty="0"/>
              <a:t>And we cannot avoid this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46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B7F3A-2892-6F4E-A580-A3508799C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not to use macros (continue)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670AE5-0B6D-5D4C-A6B6-553529504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macro </a:t>
            </a:r>
            <a:r>
              <a:rPr lang="en-US" dirty="0" err="1"/>
              <a:t>incmem</a:t>
            </a:r>
            <a:r>
              <a:rPr lang="en-US" dirty="0"/>
              <a:t>/1 # “safe” version</a:t>
            </a:r>
          </a:p>
          <a:p>
            <a:pPr marL="0" indent="0">
              <a:buNone/>
            </a:pPr>
            <a:r>
              <a:rPr lang="en-US" dirty="0"/>
              <a:t>	push r0</a:t>
            </a:r>
          </a:p>
          <a:p>
            <a:pPr marL="0" indent="0">
              <a:buNone/>
            </a:pPr>
            <a:r>
              <a:rPr lang="en-US" dirty="0"/>
              <a:t>	push r1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ldi</a:t>
            </a:r>
            <a:r>
              <a:rPr lang="en-US" dirty="0"/>
              <a:t> r0, $1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</a:t>
            </a:r>
            <a:r>
              <a:rPr lang="en-US" dirty="0"/>
              <a:t> r0, r1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inc</a:t>
            </a:r>
            <a:r>
              <a:rPr lang="en-US" dirty="0"/>
              <a:t> r1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st</a:t>
            </a:r>
            <a:r>
              <a:rPr lang="en-US" dirty="0"/>
              <a:t> r0, r1</a:t>
            </a:r>
          </a:p>
          <a:p>
            <a:pPr marL="0" indent="0">
              <a:buNone/>
            </a:pPr>
            <a:r>
              <a:rPr lang="en-US" dirty="0"/>
              <a:t>	pop r1</a:t>
            </a:r>
          </a:p>
          <a:p>
            <a:pPr marL="0" indent="0">
              <a:buNone/>
            </a:pPr>
            <a:r>
              <a:rPr lang="en-US" dirty="0"/>
              <a:t>	pop r0</a:t>
            </a:r>
          </a:p>
          <a:p>
            <a:pPr marL="0" indent="0">
              <a:buNone/>
            </a:pPr>
            <a:r>
              <a:rPr lang="en-US" dirty="0"/>
              <a:t>mend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5312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467</Words>
  <Application>Microsoft Macintosh PowerPoint</Application>
  <PresentationFormat>Широкоэкранный</PresentationFormat>
  <Paragraphs>188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Lecture 10  Macros</vt:lpstr>
      <vt:lpstr>Repeating command sequences</vt:lpstr>
      <vt:lpstr>Yes we can</vt:lpstr>
      <vt:lpstr>Macro (macro definition)</vt:lpstr>
      <vt:lpstr>Macroprocessing</vt:lpstr>
      <vt:lpstr>Why use macros? </vt:lpstr>
      <vt:lpstr>Names for common idioms</vt:lpstr>
      <vt:lpstr>How not to use macros</vt:lpstr>
      <vt:lpstr>How not to use macros (continue)</vt:lpstr>
      <vt:lpstr>Why it is a bad idea?</vt:lpstr>
      <vt:lpstr>So, macro is not universal tool</vt:lpstr>
      <vt:lpstr>Nonce (apostrophe after a label name)</vt:lpstr>
      <vt:lpstr>What if one of parameters will be r2?</vt:lpstr>
      <vt:lpstr>Wait, there is more!</vt:lpstr>
      <vt:lpstr>But how???</vt:lpstr>
      <vt:lpstr>Nonce and unique are not enough!</vt:lpstr>
      <vt:lpstr>How it all works?</vt:lpstr>
      <vt:lpstr>Let’s see this on the example</vt:lpstr>
      <vt:lpstr>But what about loops?</vt:lpstr>
      <vt:lpstr>Another pair of useful macros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  Macros</dc:title>
  <dc:creator>Dmitry Irtegov</dc:creator>
  <cp:lastModifiedBy>Dmitry Irtegov</cp:lastModifiedBy>
  <cp:revision>12</cp:revision>
  <dcterms:created xsi:type="dcterms:W3CDTF">2018-10-23T17:41:13Z</dcterms:created>
  <dcterms:modified xsi:type="dcterms:W3CDTF">2018-10-23T19:40:27Z</dcterms:modified>
</cp:coreProperties>
</file>